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  <p:sldMasterId id="2147483654" r:id="rId2"/>
  </p:sldMasterIdLst>
  <p:notesMasterIdLst>
    <p:notesMasterId r:id="rId49"/>
  </p:notesMasterIdLst>
  <p:sldIdLst>
    <p:sldId id="256" r:id="rId3"/>
    <p:sldId id="303" r:id="rId4"/>
    <p:sldId id="304" r:id="rId5"/>
    <p:sldId id="257" r:id="rId6"/>
    <p:sldId id="258" r:id="rId7"/>
    <p:sldId id="299" r:id="rId8"/>
    <p:sldId id="302" r:id="rId9"/>
    <p:sldId id="260" r:id="rId10"/>
    <p:sldId id="261" r:id="rId11"/>
    <p:sldId id="262" r:id="rId12"/>
    <p:sldId id="263" r:id="rId13"/>
    <p:sldId id="306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3" r:id="rId23"/>
    <p:sldId id="284" r:id="rId24"/>
    <p:sldId id="300" r:id="rId25"/>
    <p:sldId id="274" r:id="rId26"/>
    <p:sldId id="275" r:id="rId27"/>
    <p:sldId id="276" r:id="rId28"/>
    <p:sldId id="277" r:id="rId29"/>
    <p:sldId id="278" r:id="rId30"/>
    <p:sldId id="279" r:id="rId31"/>
    <p:sldId id="305" r:id="rId32"/>
    <p:sldId id="301" r:id="rId33"/>
    <p:sldId id="281" r:id="rId34"/>
    <p:sldId id="298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JLIEL8zwQ8yxOXaoJrrdB+QJ6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FFFFF"/>
    <a:srgbClr val="FFFDFC"/>
    <a:srgbClr val="046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E89627-6FBC-4D19-A560-1B5FF2AEC5E9}">
  <a:tblStyle styleId="{8BE89627-6FBC-4D19-A560-1B5FF2AEC5E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6"/>
    <p:restoredTop sz="77680"/>
  </p:normalViewPr>
  <p:slideViewPr>
    <p:cSldViewPr snapToGrid="0" snapToObjects="1">
      <p:cViewPr varScale="1">
        <p:scale>
          <a:sx n="172" d="100"/>
          <a:sy n="172" d="100"/>
        </p:scale>
        <p:origin x="1008" y="192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dirty="0"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bbfbbf550_5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43" name="Google Shape;143;g10bbfbbf55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bbfbbf550_5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43" name="Google Shape;143;g10bbfbbf55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4199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bbfbbf550_5_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2" name="Google Shape;152;g10bbfbbf550_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4431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10" name="Google Shape;2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12" name="Google Shape;3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5369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56" name="Google Shape;25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6" name="Google Shape;9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2646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0" name="Google Shape;28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3753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9862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7" name="Google Shape;2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1546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19" name="Google Shape;3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7" name="Google Shape;3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5" name="Google Shape;3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4" name="Google Shape;3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0bbfbbf550_2_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3" name="Google Shape;353;g10bbfbbf550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bbfbbf550_2_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2" name="Google Shape;362;g10bbfbbf550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bbfbbf1d6_6_9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71" name="Google Shape;371;g10bbfbbf1d6_6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bbfbbf550_2_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0" name="Google Shape;380;g10bbfbbf550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97" name="Google Shape;3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06" name="Google Shape;4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3" name="Google Shape;4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0" name="Google Shape;4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231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0"/>
          <p:cNvSpPr/>
          <p:nvPr/>
        </p:nvSpPr>
        <p:spPr>
          <a:xfrm>
            <a:off x="0" y="0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80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0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0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0"/>
          <p:cNvSpPr txBox="1"/>
          <p:nvPr/>
        </p:nvSpPr>
        <p:spPr>
          <a:xfrm>
            <a:off x="685800" y="1330960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0"/>
          <p:cNvSpPr/>
          <p:nvPr/>
        </p:nvSpPr>
        <p:spPr>
          <a:xfrm>
            <a:off x="0" y="0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80"/>
          <p:cNvSpPr txBox="1"/>
          <p:nvPr/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80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Spring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0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bbfbbf1d6_6_135"/>
          <p:cNvSpPr txBox="1">
            <a:spLocks noGrp="1"/>
          </p:cNvSpPr>
          <p:nvPr>
            <p:ph type="title"/>
          </p:nvPr>
        </p:nvSpPr>
        <p:spPr>
          <a:xfrm>
            <a:off x="357762" y="438912"/>
            <a:ext cx="8405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0bbfbbf1d6_6_135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bbfbbf1d6_6_138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8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213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"/>
              <a:buFont typeface="Courier New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3"/>
          <p:cNvSpPr txBox="1">
            <a:spLocks noGrp="1"/>
          </p:cNvSpPr>
          <p:nvPr>
            <p:ph type="body" idx="1"/>
          </p:nvPr>
        </p:nvSpPr>
        <p:spPr>
          <a:xfrm>
            <a:off x="357018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8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83"/>
          <p:cNvSpPr txBox="1">
            <a:spLocks noGrp="1"/>
          </p:cNvSpPr>
          <p:nvPr>
            <p:ph type="body" idx="2"/>
          </p:nvPr>
        </p:nvSpPr>
        <p:spPr>
          <a:xfrm>
            <a:off x="4648200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4"/>
          <p:cNvSpPr txBox="1"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4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5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">
  <p:cSld name="PollEverywher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bbfbbf1d6_6_128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g10bbfbbf1d6_6_128"/>
          <p:cNvSpPr/>
          <p:nvPr/>
        </p:nvSpPr>
        <p:spPr>
          <a:xfrm>
            <a:off x="0" y="206019"/>
            <a:ext cx="9144000" cy="10641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" name="Google Shape;54;g10bbfbbf1d6_6_128"/>
          <p:cNvPicPr preferRelativeResize="0"/>
          <p:nvPr/>
        </p:nvPicPr>
        <p:blipFill rotWithShape="1">
          <a:blip r:embed="rId2">
            <a:alphaModFix/>
          </a:blip>
          <a:srcRect t="14967" b="14960"/>
          <a:stretch/>
        </p:blipFill>
        <p:spPr>
          <a:xfrm>
            <a:off x="241553" y="479874"/>
            <a:ext cx="3692944" cy="6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10bbfbbf1d6_6_128"/>
          <p:cNvSpPr/>
          <p:nvPr/>
        </p:nvSpPr>
        <p:spPr>
          <a:xfrm>
            <a:off x="4933507" y="540630"/>
            <a:ext cx="3968862" cy="479700"/>
          </a:xfrm>
          <a:prstGeom prst="roundRect">
            <a:avLst>
              <a:gd name="adj" fmla="val 16667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Vote at https://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pollev.com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/cse390b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10bbfbbf1d6_6_128"/>
          <p:cNvSpPr txBox="1">
            <a:spLocks noGrp="1"/>
          </p:cNvSpPr>
          <p:nvPr>
            <p:ph type="body" idx="1"/>
          </p:nvPr>
        </p:nvSpPr>
        <p:spPr>
          <a:xfrm>
            <a:off x="396875" y="2204720"/>
            <a:ext cx="8366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60"/>
              <a:buChar char="❖"/>
              <a:defRPr sz="2600" b="0"/>
            </a:lvl1pPr>
            <a:lvl2pPr marL="914400" lvl="1" indent="-382269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Char char="▪"/>
              <a:defRPr sz="22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7" name="Google Shape;57;g10bbfbbf1d6_6_128"/>
          <p:cNvSpPr txBox="1">
            <a:spLocks noGrp="1"/>
          </p:cNvSpPr>
          <p:nvPr>
            <p:ph type="title"/>
          </p:nvPr>
        </p:nvSpPr>
        <p:spPr>
          <a:xfrm>
            <a:off x="374090" y="1316061"/>
            <a:ext cx="8388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bfbbf1d6_6_111"/>
          <p:cNvSpPr/>
          <p:nvPr/>
        </p:nvSpPr>
        <p:spPr>
          <a:xfrm>
            <a:off x="0" y="0"/>
            <a:ext cx="9144000" cy="4988700"/>
          </a:xfrm>
          <a:prstGeom prst="rect">
            <a:avLst/>
          </a:prstGeom>
          <a:blipFill rotWithShape="1">
            <a:blip r:embed="rId2">
              <a:alphaModFix/>
            </a:blip>
            <a:tile tx="0" ty="0" sx="80002" sy="80002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10bbfbbf1d6_6_111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0bbfbbf1d6_6_111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0bbfbbf1d6_6_111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g10bbfbbf1d6_6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0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10bbfbbf1d6_6_111"/>
          <p:cNvSpPr txBox="1"/>
          <p:nvPr/>
        </p:nvSpPr>
        <p:spPr>
          <a:xfrm>
            <a:off x="685800" y="664882"/>
            <a:ext cx="77724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Winter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0bbfbbf1d6_6_111"/>
          <p:cNvSpPr txBox="1"/>
          <p:nvPr/>
        </p:nvSpPr>
        <p:spPr>
          <a:xfrm>
            <a:off x="685800" y="1214004"/>
            <a:ext cx="82521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bbfbbf1d6_6_1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0bbfbbf1d6_6_1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213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"/>
              <a:buFont typeface="Courier New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" name="Google Shape;69;g10bbfbbf1d6_6_1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bfbbf1d6_6_12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0bbfbbf1d6_6_123"/>
          <p:cNvSpPr txBox="1">
            <a:spLocks noGrp="1"/>
          </p:cNvSpPr>
          <p:nvPr>
            <p:ph type="body" idx="1"/>
          </p:nvPr>
        </p:nvSpPr>
        <p:spPr>
          <a:xfrm>
            <a:off x="357018" y="1362075"/>
            <a:ext cx="41148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3" name="Google Shape;73;g10bbfbbf1d6_6_12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g10bbfbbf1d6_6_123"/>
          <p:cNvSpPr txBox="1">
            <a:spLocks noGrp="1"/>
          </p:cNvSpPr>
          <p:nvPr>
            <p:ph type="body" idx="2"/>
          </p:nvPr>
        </p:nvSpPr>
        <p:spPr>
          <a:xfrm>
            <a:off x="4648200" y="1362075"/>
            <a:ext cx="41148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9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7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9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79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Google Shape;14;p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79"/>
          <p:cNvSpPr txBox="1"/>
          <p:nvPr/>
        </p:nvSpPr>
        <p:spPr>
          <a:xfrm>
            <a:off x="3368" y="30551"/>
            <a:ext cx="9140632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2: Study Environment, Boolean Logic, &amp; HDL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9"/>
          <p:cNvSpPr txBox="1"/>
          <p:nvPr/>
        </p:nvSpPr>
        <p:spPr>
          <a:xfrm>
            <a:off x="7340958" y="27386"/>
            <a:ext cx="180311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Spring 2022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0bbfbbf1d6_6_103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5" name="Google Shape;45;g10bbfbbf1d6_6_10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10bbfbbf1d6_6_10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g10bbfbbf1d6_6_10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" name="Google Shape;48;g10bbfbbf1d6_6_1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376" y="25342"/>
            <a:ext cx="2150720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10bbfbbf1d6_6_103"/>
          <p:cNvSpPr txBox="1"/>
          <p:nvPr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Spring 2022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10bbfbbf1d6_6_103"/>
          <p:cNvSpPr txBox="1"/>
          <p:nvPr/>
        </p:nvSpPr>
        <p:spPr>
          <a:xfrm>
            <a:off x="3406462" y="27429"/>
            <a:ext cx="2150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L02: Boolean Logic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90b/22sp/resource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bAjcIxykcZKsONNgKKziwdY9ADeJFLExBPw8FTnckE/edit?usp=shari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lev.com/cse390b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bAjcIxykcZKsONNgKKziwdY9ADeJFLExBPw8FTnckE/edit?usp=sharin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406323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/>
              <a:t>Study </a:t>
            </a:r>
            <a:r>
              <a:rPr lang="en-US" b="0" dirty="0"/>
              <a:t>Environment, HDL, &amp; Boolean Logic</a:t>
            </a:r>
            <a:endParaRPr b="0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878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Study Environment</a:t>
            </a:r>
            <a:r>
              <a:rPr lang="zh-CN" altLang="en-US" sz="2400" dirty="0"/>
              <a:t> </a:t>
            </a:r>
            <a:r>
              <a:rPr lang="en-US" altLang="zh-CN" sz="2400" dirty="0"/>
              <a:t>Discussion,</a:t>
            </a:r>
            <a:r>
              <a:rPr lang="zh-CN" altLang="en-US" sz="2400" dirty="0"/>
              <a:t> </a:t>
            </a:r>
            <a:r>
              <a:rPr lang="en-US" altLang="zh-CN" sz="2400" dirty="0"/>
              <a:t>Boolean</a:t>
            </a:r>
            <a:r>
              <a:rPr lang="zh-CN" altLang="en-US" sz="2400" dirty="0"/>
              <a:t> </a:t>
            </a:r>
            <a:r>
              <a:rPr lang="en-US" altLang="zh-CN" sz="2400" dirty="0"/>
              <a:t>Logic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Functions,</a:t>
            </a:r>
            <a:r>
              <a:rPr lang="zh-CN" altLang="en-US" sz="2400" dirty="0"/>
              <a:t> </a:t>
            </a:r>
            <a:r>
              <a:rPr lang="en-US" altLang="zh-CN" sz="2400" dirty="0"/>
              <a:t>Hardware</a:t>
            </a:r>
            <a:r>
              <a:rPr lang="zh-CN" altLang="en-US" sz="2400" dirty="0"/>
              <a:t> </a:t>
            </a:r>
            <a:r>
              <a:rPr lang="en-US" altLang="zh-CN" sz="2400" dirty="0"/>
              <a:t>Descriptive</a:t>
            </a:r>
            <a:r>
              <a:rPr lang="zh-CN" altLang="en-US" sz="2400" dirty="0"/>
              <a:t> </a:t>
            </a:r>
            <a:r>
              <a:rPr lang="en-US" altLang="zh-CN" sz="2400" dirty="0"/>
              <a:t>Language,</a:t>
            </a:r>
            <a:r>
              <a:rPr lang="zh-CN" altLang="en-US" sz="2400" dirty="0"/>
              <a:t> </a:t>
            </a:r>
            <a:r>
              <a:rPr lang="en-US" altLang="zh-CN" sz="2400" dirty="0"/>
              <a:t>Project</a:t>
            </a:r>
            <a:r>
              <a:rPr lang="zh-CN" altLang="en-US" sz="2400" dirty="0"/>
              <a:t> </a:t>
            </a:r>
            <a:r>
              <a:rPr lang="en-US" altLang="zh-CN" sz="2400" dirty="0"/>
              <a:t>2</a:t>
            </a:r>
            <a:r>
              <a:rPr lang="zh-CN" altLang="en-US" sz="2400" dirty="0"/>
              <a:t> </a:t>
            </a:r>
            <a:r>
              <a:rPr lang="en-US" altLang="zh-CN" sz="2400" dirty="0"/>
              <a:t>Overview</a:t>
            </a: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Boolean Operations</a:t>
            </a:r>
            <a:endParaRPr dirty="0"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Combinations of Boolean inputs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2200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Three ways to specify a Boolean function:</a:t>
            </a:r>
            <a:endParaRPr dirty="0"/>
          </a:p>
          <a:p>
            <a:pPr marL="649224" lvl="1" indent="-283464">
              <a:buSzPts val="2080"/>
            </a:pPr>
            <a:r>
              <a:rPr lang="en-US" dirty="0"/>
              <a:t>Boolean expression: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 = (A AND B) OR (NOT(A) AND C)</a:t>
            </a:r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Circuit diagram with logic gates:</a:t>
            </a: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Truth table: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38" name="Google Shape;138;p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139" name="Google Shape;139;p6"/>
          <p:cNvGraphicFramePr/>
          <p:nvPr/>
        </p:nvGraphicFramePr>
        <p:xfrm>
          <a:off x="2806171" y="3931602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B92F289-E1D6-9648-BF87-BDE79DD75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73721"/>
            <a:ext cx="4165600" cy="20697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bbfbbf550_5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→ Truth Table</a:t>
            </a:r>
            <a:endParaRPr/>
          </a:p>
        </p:txBody>
      </p:sp>
      <p:sp>
        <p:nvSpPr>
          <p:cNvPr id="146" name="Google Shape;146;g10bbfbbf550_5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know how to build a truth table from an expression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Evaluate the Boolean expression on all possible inputs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(A AND B) OR (NOT(A) AND C)</a:t>
            </a:r>
          </a:p>
          <a:p>
            <a:pPr marL="0" lvl="0" indent="0" algn="ctr">
              <a:buNone/>
            </a:pPr>
            <a:endParaRPr lang="en-US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47" name="Google Shape;147;g10bbfbbf550_5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148" name="Google Shape;148;g10bbfbbf550_5_0"/>
          <p:cNvGraphicFramePr/>
          <p:nvPr>
            <p:extLst>
              <p:ext uri="{D42A27DB-BD31-4B8C-83A1-F6EECF244321}">
                <p14:modId xmlns:p14="http://schemas.microsoft.com/office/powerpoint/2010/main" val="1636200022"/>
              </p:ext>
            </p:extLst>
          </p:nvPr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9" name="Google Shape;149;g10bbfbbf550_5_0"/>
          <p:cNvSpPr/>
          <p:nvPr/>
        </p:nvSpPr>
        <p:spPr>
          <a:xfrm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bbfbbf550_5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→ Truth Table</a:t>
            </a:r>
            <a:endParaRPr/>
          </a:p>
        </p:txBody>
      </p:sp>
      <p:sp>
        <p:nvSpPr>
          <p:cNvPr id="146" name="Google Shape;146;g10bbfbbf550_5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know how to build a truth table from an expression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Evaluate the Boolean expression on all possible inputs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(A AND B) OR (NOT(A) AND C)</a:t>
            </a:r>
          </a:p>
          <a:p>
            <a:pPr marL="0" lvl="0" indent="0" algn="ctr">
              <a:buNone/>
            </a:pPr>
            <a:endParaRPr lang="en-US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47" name="Google Shape;147;g10bbfbbf550_5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148" name="Google Shape;148;g10bbfbbf550_5_0"/>
          <p:cNvGraphicFramePr/>
          <p:nvPr/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9" name="Google Shape;149;g10bbfbbf550_5_0"/>
          <p:cNvSpPr/>
          <p:nvPr/>
        </p:nvSpPr>
        <p:spPr>
          <a:xfrm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99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bbfbbf550_5_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55" name="Google Shape;155;g10bbfbbf550_5_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But can we do it in reverse?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?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56" name="Google Shape;156;g10bbfbbf550_5_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157" name="Google Shape;157;g10bbfbbf550_5_21"/>
          <p:cNvGraphicFramePr/>
          <p:nvPr/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8" name="Google Shape;158;g10bbfbbf550_5_21"/>
          <p:cNvSpPr/>
          <p:nvPr/>
        </p:nvSpPr>
        <p:spPr>
          <a:xfrm rot="10800000"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0bbfbbf550_5_21"/>
          <p:cNvSpPr txBox="1"/>
          <p:nvPr/>
        </p:nvSpPr>
        <p:spPr>
          <a:xfrm>
            <a:off x="4827950" y="3167400"/>
            <a:ext cx="217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167" name="Google Shape;167;p8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aphicFrame>
        <p:nvGraphicFramePr>
          <p:cNvPr id="175" name="Google Shape;175;p9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aphicFrame>
        <p:nvGraphicFramePr>
          <p:cNvPr id="183" name="Google Shape;183;p13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191" name="Google Shape;191;p16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NOT C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199" name="Google Shape;199;p17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NOT C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C</a:t>
                      </a:r>
                      <a:endParaRPr sz="2000" b="1" u="none" strike="noStrike" cap="none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531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80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sz="2000" b="1">
                <a:latin typeface="Cambria Math"/>
                <a:ea typeface="Cambria Math"/>
                <a:cs typeface="Cambria Math"/>
                <a:sym typeface="Cambria Math"/>
              </a:rPr>
              <a:t>F = </a:t>
            </a:r>
            <a:r>
              <a:rPr lang="en-US" sz="2000" b="1">
                <a:solidFill>
                  <a:srgbClr val="FF9A01"/>
                </a:solidFill>
                <a:latin typeface="Cambria Math"/>
                <a:ea typeface="Cambria Math"/>
                <a:cs typeface="Cambria Math"/>
                <a:sym typeface="Cambria Math"/>
              </a:rPr>
              <a:t>NOT(A) AND NOT(B) AND C </a:t>
            </a:r>
            <a:r>
              <a:rPr lang="en-US" sz="20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OR</a:t>
            </a:r>
            <a:r>
              <a:rPr lang="en-US" sz="2000" b="1">
                <a:solidFill>
                  <a:srgbClr val="FF9A0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000" b="1">
                <a:solidFill>
                  <a:srgbClr val="05B050"/>
                </a:solidFill>
                <a:latin typeface="Cambria Math"/>
                <a:ea typeface="Cambria Math"/>
                <a:cs typeface="Cambria Math"/>
                <a:sym typeface="Cambria Math"/>
              </a:rPr>
              <a:t>NOT(A) AND B AND C </a:t>
            </a:r>
            <a:r>
              <a:rPr lang="en-US" sz="20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OR</a:t>
            </a: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sz="2000" b="1">
                <a:solidFill>
                  <a:srgbClr val="05B050"/>
                </a:solidFill>
                <a:latin typeface="Cambria Math"/>
                <a:ea typeface="Cambria Math"/>
                <a:cs typeface="Cambria Math"/>
                <a:sym typeface="Cambria Math"/>
              </a:rPr>
              <a:t>      </a:t>
            </a:r>
            <a:r>
              <a:rPr lang="en-US" sz="2000" b="1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1600" b="1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000" b="1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A AND B AND NOT C </a:t>
            </a:r>
            <a:r>
              <a:rPr lang="en-US" sz="20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OR</a:t>
            </a:r>
            <a:r>
              <a:rPr lang="en-US" sz="2000" b="1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000" b="1">
                <a:solidFill>
                  <a:srgbClr val="05B0F0"/>
                </a:solidFill>
                <a:latin typeface="Cambria Math"/>
                <a:ea typeface="Cambria Math"/>
                <a:cs typeface="Cambria Math"/>
                <a:sym typeface="Cambria Math"/>
              </a:rPr>
              <a:t> A AND B AND C</a:t>
            </a:r>
            <a:endParaRPr sz="2000" b="1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207" name="Google Shape;207;p30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NOT C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C</a:t>
                      </a:r>
                      <a:endParaRPr sz="2000" b="1" u="none" strike="noStrike" cap="none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Course Staff Introductions</a:t>
            </a:r>
            <a:endParaRPr dirty="0"/>
          </a:p>
        </p:txBody>
      </p:sp>
      <p:sp>
        <p:nvSpPr>
          <p:cNvPr id="100" name="Google Shape;100;p8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50554-43E2-7140-AC6D-551B65E7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2859"/>
            <a:ext cx="7541033" cy="3997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1433D0-A654-2A49-91F7-8D5BF0D6F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46" y="1801840"/>
            <a:ext cx="7846600" cy="28230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85F276-722B-A540-B0F5-8E720B36D4B1}"/>
              </a:ext>
            </a:extLst>
          </p:cNvPr>
          <p:cNvSpPr/>
          <p:nvPr/>
        </p:nvSpPr>
        <p:spPr>
          <a:xfrm>
            <a:off x="2735643" y="4602228"/>
            <a:ext cx="4692912" cy="6952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899B33-A430-7B43-8DBF-F79288787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57" y="2212922"/>
            <a:ext cx="7686367" cy="30576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DDFB68-69B4-514B-81E0-8B1EF6C45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881" y="2613169"/>
            <a:ext cx="7468036" cy="2591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92BAC9-078B-A245-8613-44B24702C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390" y="3025011"/>
            <a:ext cx="7448610" cy="29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But can we do it in reverse?</a:t>
            </a: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Yes, we can! The strategy we used is </a:t>
            </a:r>
            <a:r>
              <a:rPr lang="en-US" b="1" dirty="0"/>
              <a:t>Boolean Function Synthesis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(A AND B) OR (NOT(A) AND C)</a:t>
            </a:r>
          </a:p>
          <a:p>
            <a:pPr marL="0" lvl="0" indent="0" algn="ctr">
              <a:buNone/>
            </a:pPr>
            <a:endParaRPr lang="en-US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14" name="Google Shape;214;p3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aphicFrame>
        <p:nvGraphicFramePr>
          <p:cNvPr id="215" name="Google Shape;215;p31"/>
          <p:cNvGraphicFramePr/>
          <p:nvPr/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" name="Google Shape;216;p31"/>
          <p:cNvSpPr/>
          <p:nvPr/>
        </p:nvSpPr>
        <p:spPr>
          <a:xfrm rot="10800000"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4827950" y="3167400"/>
            <a:ext cx="217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Foundational Gate: </a:t>
            </a:r>
            <a:r>
              <a:rPr lang="en-US" dirty="0" err="1"/>
              <a:t>Nand</a:t>
            </a:r>
            <a:endParaRPr dirty="0"/>
          </a:p>
        </p:txBody>
      </p:sp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/>
              <a:t>It all starts with the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NAND</a:t>
            </a:r>
            <a:r>
              <a:rPr lang="en-US" dirty="0"/>
              <a:t> gate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None/>
            </a:pPr>
            <a:endParaRPr lang="en-US" dirty="0"/>
          </a:p>
          <a:p>
            <a:pPr marL="347472" lvl="0" indent="-34747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NAND</a:t>
            </a:r>
            <a:r>
              <a:rPr lang="en-US" dirty="0"/>
              <a:t> is short for “Not And”</a:t>
            </a:r>
          </a:p>
          <a:p>
            <a:pPr marL="649224" lvl="1" indent="-283463"/>
            <a:r>
              <a:rPr lang="en-US" dirty="0"/>
              <a:t>The same output as the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en-US" dirty="0"/>
              <a:t> gate, but every output bit is negated (flipped)</a:t>
            </a:r>
          </a:p>
        </p:txBody>
      </p:sp>
      <p:sp>
        <p:nvSpPr>
          <p:cNvPr id="309" name="Google Shape;309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graphicFrame>
        <p:nvGraphicFramePr>
          <p:cNvPr id="5" name="Google Shape;299;p44">
            <a:extLst>
              <a:ext uri="{FF2B5EF4-FFF2-40B4-BE49-F238E27FC236}">
                <a16:creationId xmlns:a16="http://schemas.microsoft.com/office/drawing/2014/main" id="{53479EA1-DEDE-D24D-B223-9E4EC6D4B3DE}"/>
              </a:ext>
            </a:extLst>
          </p:cNvPr>
          <p:cNvGraphicFramePr/>
          <p:nvPr/>
        </p:nvGraphicFramePr>
        <p:xfrm>
          <a:off x="1576040" y="3842223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300;p44">
            <a:extLst>
              <a:ext uri="{FF2B5EF4-FFF2-40B4-BE49-F238E27FC236}">
                <a16:creationId xmlns:a16="http://schemas.microsoft.com/office/drawing/2014/main" id="{1F36AFAC-F8F9-F345-9AF5-DD8C4285399A}"/>
              </a:ext>
            </a:extLst>
          </p:cNvPr>
          <p:cNvSpPr txBox="1"/>
          <p:nvPr/>
        </p:nvSpPr>
        <p:spPr>
          <a:xfrm>
            <a:off x="1576040" y="5467874"/>
            <a:ext cx="2252730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oogle Shape;301;p44">
            <a:extLst>
              <a:ext uri="{FF2B5EF4-FFF2-40B4-BE49-F238E27FC236}">
                <a16:creationId xmlns:a16="http://schemas.microsoft.com/office/drawing/2014/main" id="{C56D010C-5733-014A-9B6F-6A43C721774E}"/>
              </a:ext>
            </a:extLst>
          </p:cNvPr>
          <p:cNvGraphicFramePr/>
          <p:nvPr/>
        </p:nvGraphicFramePr>
        <p:xfrm>
          <a:off x="5353381" y="3842223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302;p44">
            <a:extLst>
              <a:ext uri="{FF2B5EF4-FFF2-40B4-BE49-F238E27FC236}">
                <a16:creationId xmlns:a16="http://schemas.microsoft.com/office/drawing/2014/main" id="{5A358E45-A3C4-AB47-97BB-A904B948BFCF}"/>
              </a:ext>
            </a:extLst>
          </p:cNvPr>
          <p:cNvSpPr txBox="1"/>
          <p:nvPr/>
        </p:nvSpPr>
        <p:spPr>
          <a:xfrm>
            <a:off x="5353381" y="5467874"/>
            <a:ext cx="2252730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Building Gates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Nand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5" name="Google Shape;315;p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24500" cy="53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Recall the </a:t>
            </a:r>
            <a:r>
              <a:rPr lang="en-US" b="1" dirty="0"/>
              <a:t>Boolean Function Synthesis</a:t>
            </a:r>
            <a:r>
              <a:rPr lang="en-US" dirty="0"/>
              <a:t> strategy from today’s reading 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saw how we can represent any truth table in terms of three gates: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/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dirty="0"/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Or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First, we can represent </a:t>
            </a:r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/>
              <a:t> directly from </a:t>
            </a:r>
            <a:r>
              <a:rPr lang="en-US" b="1" dirty="0" err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endParaRPr b="1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Char char="▪"/>
            </a:pPr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a = a </a:t>
            </a:r>
            <a:r>
              <a:rPr lang="en-US" b="1" dirty="0" err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a</a:t>
            </a: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Then, we can represent </a:t>
            </a:r>
            <a:r>
              <a:rPr lang="en-US" b="1" dirty="0">
                <a:solidFill>
                  <a:srgbClr val="0462C2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dirty="0"/>
              <a:t> in terms of </a:t>
            </a:r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endParaRPr b="1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Font typeface="Courier New"/>
              <a:buChar char="▪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US" b="1" dirty="0">
                <a:solidFill>
                  <a:srgbClr val="0462C2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b = </a:t>
            </a:r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(a </a:t>
            </a:r>
            <a:r>
              <a:rPr lang="en-US" b="1" dirty="0" err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b)</a:t>
            </a: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Represent </a:t>
            </a:r>
            <a:r>
              <a:rPr lang="en-US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-US" dirty="0"/>
              <a:t> in terms of </a:t>
            </a:r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/>
              <a:t> and </a:t>
            </a:r>
            <a:r>
              <a:rPr lang="en-US" b="1" dirty="0">
                <a:solidFill>
                  <a:srgbClr val="0462C2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b="1" dirty="0">
              <a:solidFill>
                <a:srgbClr val="0462C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Calibri"/>
              <a:buChar char="▪"/>
            </a:pPr>
            <a:r>
              <a:rPr lang="en-US" dirty="0"/>
              <a:t>Apply De Morgan’s Law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US" b="1" dirty="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b = </a:t>
            </a:r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(a) </a:t>
            </a:r>
            <a:r>
              <a:rPr lang="en-US" b="1" dirty="0">
                <a:solidFill>
                  <a:srgbClr val="0462C2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(b)) </a:t>
            </a:r>
            <a:r>
              <a:rPr lang="en-US" dirty="0"/>
              <a:t>[De Morgan’s Law]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16" name="Google Shape;316;p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b="1" dirty="0"/>
          </a:p>
          <a:p>
            <a:pPr marL="347472" lvl="0" indent="-347472"/>
            <a:r>
              <a:rPr lang="en-US" dirty="0"/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Function Synthesis Strategy</a:t>
            </a:r>
          </a:p>
          <a:p>
            <a:pPr marL="649224" lvl="1" indent="-283462">
              <a:buSzPts val="2080"/>
            </a:pPr>
            <a:r>
              <a:rPr lang="en-US" altLang="zh-CN" dirty="0"/>
              <a:t>The Foundational Gate: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NAND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b="1" dirty="0"/>
          </a:p>
          <a:p>
            <a:pPr marL="347472" lvl="0" indent="-347472"/>
            <a:r>
              <a:rPr lang="en-US" altLang="zh-CN" b="1" dirty="0">
                <a:solidFill>
                  <a:srgbClr val="4B2A85"/>
                </a:solidFill>
              </a:rPr>
              <a:t>Hardware</a:t>
            </a:r>
            <a:r>
              <a:rPr lang="zh-CN" altLang="en-US" b="1" dirty="0">
                <a:solidFill>
                  <a:srgbClr val="4B2A85"/>
                </a:solidFill>
              </a:rPr>
              <a:t> </a:t>
            </a:r>
            <a:r>
              <a:rPr lang="en-US" altLang="zh-CN" b="1" dirty="0">
                <a:solidFill>
                  <a:srgbClr val="4B2A85"/>
                </a:solidFill>
              </a:rPr>
              <a:t>Descriptive</a:t>
            </a:r>
            <a:r>
              <a:rPr lang="zh-CN" altLang="en-US" b="1" dirty="0">
                <a:solidFill>
                  <a:srgbClr val="4B2A85"/>
                </a:solidFill>
              </a:rPr>
              <a:t> </a:t>
            </a:r>
            <a:r>
              <a:rPr lang="en-US" altLang="zh-CN" b="1" dirty="0">
                <a:solidFill>
                  <a:srgbClr val="4B2A85"/>
                </a:solidFill>
              </a:rPr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HDL Syntax, </a:t>
            </a: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b="1" dirty="0">
                <a:solidFill>
                  <a:srgbClr val="4B2A85"/>
                </a:solidFill>
              </a:rPr>
              <a:t> Gate Example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altLang="zh-CN" dirty="0"/>
          </a:p>
          <a:p>
            <a:pPr marL="347472" indent="-347472"/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lang="en-US" dirty="0"/>
          </a:p>
          <a:p>
            <a:pPr marL="649224" lvl="1" indent="-283462">
              <a:buSzPts val="2080"/>
            </a:pP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 Implementation Example in HDL</a:t>
            </a:r>
          </a:p>
          <a:p>
            <a:pPr marL="13208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865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Hardware Design Language (HDL)</a:t>
            </a:r>
            <a:endParaRPr dirty="0"/>
          </a:p>
        </p:txBody>
      </p:sp>
      <p:sp>
        <p:nvSpPr>
          <p:cNvPr id="237" name="Google Shape;237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HDL is a programming language to specify hardware components and how they’re connected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i="1" dirty="0"/>
              <a:t>Yet another</a:t>
            </a:r>
            <a:r>
              <a:rPr lang="en-US" dirty="0"/>
              <a:t> way of writing a Boolean function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Many Hardware Design Languages are use today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E.g., VHDL, Verilog, SystemVerilog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 this course, we’ll use a simple HDL language called “HDL”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Unlike Java, HDL is a </a:t>
            </a:r>
            <a:r>
              <a:rPr lang="en-US" b="1" dirty="0"/>
              <a:t>declarative</a:t>
            </a:r>
            <a:r>
              <a:rPr lang="en-US" dirty="0"/>
              <a:t> language. This means…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The order of statements (lines of code) doesn’t matter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are describing a physical system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Hardware Design Language (HDL)</a:t>
            </a:r>
            <a:endParaRPr dirty="0"/>
          </a:p>
        </p:txBody>
      </p:sp>
      <p:sp>
        <p:nvSpPr>
          <p:cNvPr id="244" name="Google Shape;244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Makeup of an HDL file</a:t>
            </a:r>
            <a:endParaRPr dirty="0"/>
          </a:p>
          <a:p>
            <a:pPr marL="649224" lvl="1" indent="-269493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200"/>
              <a:buChar char="▪"/>
            </a:pPr>
            <a:r>
              <a:rPr lang="en-US" dirty="0"/>
              <a:t>File comment describes expected behavior</a:t>
            </a:r>
            <a:endParaRPr dirty="0"/>
          </a:p>
          <a:p>
            <a:pPr marL="649224" lvl="1" indent="-269493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200"/>
              <a:buChar char="▪"/>
            </a:pPr>
            <a:r>
              <a:rPr lang="en-US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dirty="0"/>
              <a:t> names chip inputs, </a:t>
            </a:r>
            <a:r>
              <a:rPr lang="en-US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dirty="0"/>
              <a:t> names chip outputs</a:t>
            </a:r>
            <a:endParaRPr dirty="0"/>
          </a:p>
          <a:p>
            <a:pPr marL="649224" lvl="1" indent="-269493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200"/>
              <a:buChar char="▪"/>
            </a:pPr>
            <a:r>
              <a:rPr lang="en-US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dirty="0"/>
              <a:t> specify the components that implement the chip</a:t>
            </a:r>
            <a:endParaRPr dirty="0"/>
          </a:p>
          <a:p>
            <a:pPr marL="1051560" lvl="2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dirty="0"/>
              <a:t>For Project 2, this will mostly be specifying Boolean functions</a:t>
            </a:r>
            <a:endParaRPr sz="2200" dirty="0"/>
          </a:p>
        </p:txBody>
      </p:sp>
      <p:sp>
        <p:nvSpPr>
          <p:cNvPr id="245" name="Google Shape;245;p11"/>
          <p:cNvSpPr/>
          <p:nvPr/>
        </p:nvSpPr>
        <p:spPr>
          <a:xfrm>
            <a:off x="740599" y="3512165"/>
            <a:ext cx="8747100" cy="3217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* And gate: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* out = 1 only if both a and b are 1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And {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// Put your code here:</a:t>
            </a:r>
            <a:endParaRPr sz="1800" b="1" i="0" u="none" strike="noStrike" cap="none" dirty="0">
              <a:solidFill>
                <a:srgbClr val="0099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Reusing Components</a:t>
            </a:r>
            <a:endParaRPr/>
          </a:p>
        </p:txBody>
      </p:sp>
      <p:sp>
        <p:nvSpPr>
          <p:cNvPr id="252" name="Google Shape;252;p1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You can use chips you have already implemented to implement subsequent chips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give you one gate,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dirty="0"/>
              <a:t>, to start out with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Implication: Your entire computer is essentially built on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dirty="0"/>
              <a:t> gates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also give you some chips you can use without implementing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See project specification for more details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53" name="Google Shape;253;p1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HDL Component Example: AND</a:t>
            </a:r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The chip specification tells us the name of the input and output wires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347472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Goal: Implement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w1 AND w2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649224" lvl="1" indent="-283464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/>
              <a:t>HDL Syntax: 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And(a=w1, b=w2, out=w3);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4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/>
              <a:t>Equivalent circuit diagram:</a:t>
            </a:r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61" name="Google Shape;261;p42"/>
          <p:cNvSpPr/>
          <p:nvPr/>
        </p:nvSpPr>
        <p:spPr>
          <a:xfrm>
            <a:off x="2998025" y="1941500"/>
            <a:ext cx="3890700" cy="1889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And {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2" descr="A picture containing text, clipart,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9354" y="4853711"/>
            <a:ext cx="3975971" cy="148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/>
          <p:nvPr/>
        </p:nvSpPr>
        <p:spPr>
          <a:xfrm>
            <a:off x="1049999" y="3615447"/>
            <a:ext cx="8747100" cy="3089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 * Bit-wise And of two 4-bit inputs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And4 {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a[4], b[4];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out[4];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(a=a[0], b=b[0], out=out[0]);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(a=a[1], b=b[1], out=out[1]);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(a=a[2], b=b[2], out=out[2]);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(a=a[3], b=b[3], out=out[3]);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Multi-bit Buses in HDL</a:t>
            </a:r>
            <a:endParaRPr/>
          </a:p>
        </p:txBody>
      </p:sp>
      <p:sp>
        <p:nvSpPr>
          <p:cNvPr id="269" name="Google Shape;269;p1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It can be useful to manipulate groups of wires</a:t>
            </a:r>
            <a:endParaRPr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Char char="▪"/>
            </a:pPr>
            <a:r>
              <a:rPr lang="en-US"/>
              <a:t>Called a “bus” of wires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HDL provides array like syntax for manipulating buses</a:t>
            </a:r>
            <a:endParaRPr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And4</a:t>
            </a:r>
            <a:r>
              <a:rPr lang="en-US"/>
              <a:t> chip example:</a:t>
            </a: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HDL Resources</a:t>
            </a:r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HDL will feel unfamiliar at first, and that’s okay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Some resources for helping you navigate HDL (these are all linked under the </a:t>
            </a:r>
            <a:r>
              <a:rPr lang="en-US" u="sng" dirty="0">
                <a:solidFill>
                  <a:srgbClr val="0462C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 page</a:t>
            </a:r>
            <a:r>
              <a:rPr lang="en-US" dirty="0"/>
              <a:t> on the course website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HDL Survival guide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Appendix A (HDL Spec)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Chip Set Overview (to help you remember the inputs/outputs for various chips)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Chapter readings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77" name="Google Shape;277;p1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1 Check-in</a:t>
            </a:r>
            <a:endParaRPr dirty="0"/>
          </a:p>
        </p:txBody>
      </p:sp>
      <p:sp>
        <p:nvSpPr>
          <p:cNvPr id="99" name="Google Shape;99;p8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1375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The specification says Project 1 will take 30-60 minutes</a:t>
            </a:r>
          </a:p>
          <a:p>
            <a:pPr marL="649224" lvl="1" indent="-283462">
              <a:buSzPts val="2080"/>
            </a:pPr>
            <a:r>
              <a:rPr lang="en-US" dirty="0"/>
              <a:t>Likely an underestimation</a:t>
            </a:r>
          </a:p>
          <a:p>
            <a:pPr marL="649224" lvl="1" indent="-283462">
              <a:buSzPts val="2080"/>
            </a:pPr>
            <a:r>
              <a:rPr lang="en-US" dirty="0"/>
              <a:t>It may be taking longer for you, and that’s okay</a:t>
            </a:r>
          </a:p>
          <a:p>
            <a:pPr marL="649224" lvl="1" indent="-283462">
              <a:buSzPts val="2080"/>
            </a:pPr>
            <a:endParaRPr lang="en-US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Seeing some </a:t>
            </a:r>
            <a:r>
              <a:rPr lang="en-US" b="1" dirty="0">
                <a:solidFill>
                  <a:srgbClr val="00B050"/>
                </a:solidFill>
              </a:rPr>
              <a:t>GREAT</a:t>
            </a:r>
            <a:r>
              <a:rPr lang="en-US" dirty="0"/>
              <a:t> questions and answers on Ed!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Your terminal setup will unlikely look the same as mine, and that’s okay</a:t>
            </a:r>
          </a:p>
          <a:p>
            <a:pPr marL="649224" lvl="1" indent="-283462">
              <a:buSzPts val="2080"/>
            </a:pPr>
            <a:r>
              <a:rPr lang="en-US" altLang="zh-CN" dirty="0"/>
              <a:t>Just ensure that the commands are correct</a:t>
            </a:r>
          </a:p>
          <a:p>
            <a:pPr marL="649224" lvl="1" indent="-283462">
              <a:buSzPts val="2080"/>
            </a:pPr>
            <a:endParaRPr lang="en-US" altLang="zh-CN" dirty="0"/>
          </a:p>
          <a:p>
            <a:pPr marL="347472" indent="-347472"/>
            <a:r>
              <a:rPr lang="en-US" altLang="zh-CN" b="1" dirty="0"/>
              <a:t>Double-check</a:t>
            </a:r>
            <a:r>
              <a:rPr lang="en-US" altLang="zh-CN" dirty="0"/>
              <a:t> your submission on GitLab!</a:t>
            </a:r>
          </a:p>
          <a:p>
            <a:pPr marL="649224" lvl="1" indent="-283462">
              <a:buSzPts val="2080"/>
            </a:pPr>
            <a:r>
              <a:rPr lang="en-US" altLang="zh-CN" dirty="0"/>
              <a:t>Navigate to GitLab, open tags, and verify that the associated commit includes your expected changes</a:t>
            </a: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00" name="Google Shape;100;p8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9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Five-minute Break!</a:t>
            </a:r>
            <a:endParaRPr dirty="0"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Feel free to stand up, stretch, use the restroom, drink some water, review your notes, or ask questions</a:t>
            </a: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/>
            <a:r>
              <a:rPr lang="en-US" dirty="0"/>
              <a:t>We’ll be back at:</a:t>
            </a:r>
          </a:p>
          <a:p>
            <a:pPr marL="347472" lvl="0" indent="-347472"/>
            <a:endParaRPr lang="en-US" dirty="0"/>
          </a:p>
          <a:p>
            <a:pPr marL="347472" lvl="0" indent="-347472"/>
            <a:r>
              <a:rPr lang="en-US" dirty="0"/>
              <a:t>Please sign up for your first 1:1 Student-TA meeting now if you have not already (signup sheet linked </a:t>
            </a:r>
            <a:r>
              <a:rPr lang="en-US" dirty="0">
                <a:solidFill>
                  <a:srgbClr val="0462C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/>
              <a:t>)</a:t>
            </a:r>
          </a:p>
          <a:p>
            <a:pPr marL="0" lvl="0" indent="0">
              <a:buNone/>
            </a:pPr>
            <a:endParaRPr lang="en-US" dirty="0"/>
          </a:p>
          <a:p>
            <a:pPr marL="347472" lvl="0" indent="-347472"/>
            <a:r>
              <a:rPr lang="en-US" dirty="0"/>
              <a:t>Any song recommendations? Respond on Poll Everywhere at </a:t>
            </a:r>
            <a:r>
              <a:rPr lang="en-US" dirty="0">
                <a:solidFill>
                  <a:srgbClr val="0462C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rgbClr val="0462C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0462C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/cse390b</a:t>
            </a:r>
            <a:endParaRPr lang="en-US" dirty="0">
              <a:solidFill>
                <a:srgbClr val="0462C2"/>
              </a:solidFill>
            </a:endParaRPr>
          </a:p>
        </p:txBody>
      </p:sp>
      <p:sp>
        <p:nvSpPr>
          <p:cNvPr id="284" name="Google Shape;284;p5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64857-AB7F-2E46-910D-64CA11588FB7}"/>
              </a:ext>
            </a:extLst>
          </p:cNvPr>
          <p:cNvSpPr/>
          <p:nvPr/>
        </p:nvSpPr>
        <p:spPr>
          <a:xfrm>
            <a:off x="0" y="6457255"/>
            <a:ext cx="8647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Olmsted III, John. “The Mid-Lecture Break: When Less Is More.” </a:t>
            </a:r>
            <a:r>
              <a:rPr lang="en-US" sz="1000" i="1" dirty="0"/>
              <a:t>Journal of Chemical Education</a:t>
            </a:r>
            <a:r>
              <a:rPr lang="en-US" sz="1000" dirty="0"/>
              <a:t> (1999). https://</a:t>
            </a:r>
            <a:r>
              <a:rPr lang="en-US" sz="1000" dirty="0" err="1"/>
              <a:t>pubs.acs.org</a:t>
            </a:r>
            <a:r>
              <a:rPr lang="en-US" sz="1000" dirty="0"/>
              <a:t>/</a:t>
            </a:r>
            <a:r>
              <a:rPr lang="en-US" sz="1000" dirty="0" err="1"/>
              <a:t>doi</a:t>
            </a:r>
            <a:r>
              <a:rPr lang="en-US" sz="1000" dirty="0"/>
              <a:t>/abs/10.1021/ed076p525.</a:t>
            </a:r>
          </a:p>
        </p:txBody>
      </p:sp>
    </p:spTree>
    <p:extLst>
      <p:ext uri="{BB962C8B-B14F-4D97-AF65-F5344CB8AC3E}">
        <p14:creationId xmlns:p14="http://schemas.microsoft.com/office/powerpoint/2010/main" val="2432074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b="1" dirty="0"/>
          </a:p>
          <a:p>
            <a:pPr marL="347472" lvl="0" indent="-347472"/>
            <a:r>
              <a:rPr lang="en-US" dirty="0"/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Function Synthesis Strategy</a:t>
            </a:r>
          </a:p>
          <a:p>
            <a:pPr marL="649224" lvl="1" indent="-283462">
              <a:buSzPts val="2080"/>
            </a:pPr>
            <a:r>
              <a:rPr lang="en-US" altLang="zh-CN" dirty="0"/>
              <a:t>The Foundational Gate: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NAND</a:t>
            </a:r>
            <a:endParaRPr lang="en-US" altLang="zh-CN"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b="1" dirty="0"/>
          </a:p>
          <a:p>
            <a:pPr marL="347472" lvl="0" indent="-347472"/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dirty="0"/>
              <a:t>HDL Syntax,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 Gate Example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altLang="zh-CN" dirty="0"/>
          </a:p>
          <a:p>
            <a:pPr marL="347472" indent="-347472"/>
            <a:r>
              <a:rPr lang="en-US" altLang="zh-CN" b="1" dirty="0">
                <a:solidFill>
                  <a:srgbClr val="4B2A85"/>
                </a:solidFill>
              </a:rPr>
              <a:t>Project</a:t>
            </a:r>
            <a:r>
              <a:rPr lang="zh-CN" altLang="en-US" b="1" dirty="0">
                <a:solidFill>
                  <a:srgbClr val="4B2A85"/>
                </a:solidFill>
              </a:rPr>
              <a:t> </a:t>
            </a:r>
            <a:r>
              <a:rPr lang="en-US" altLang="zh-CN" b="1" dirty="0">
                <a:solidFill>
                  <a:srgbClr val="4B2A85"/>
                </a:solidFill>
              </a:rPr>
              <a:t>2</a:t>
            </a:r>
            <a:r>
              <a:rPr lang="zh-CN" altLang="en-US" b="1" dirty="0">
                <a:solidFill>
                  <a:srgbClr val="4B2A85"/>
                </a:solidFill>
              </a:rPr>
              <a:t> </a:t>
            </a:r>
            <a:r>
              <a:rPr lang="en-US" altLang="zh-CN" b="1" dirty="0">
                <a:solidFill>
                  <a:srgbClr val="4B2A85"/>
                </a:solidFill>
              </a:rPr>
              <a:t>Overview</a:t>
            </a:r>
            <a:endParaRPr lang="en-US" b="1" dirty="0">
              <a:solidFill>
                <a:srgbClr val="4B2A85"/>
              </a:solidFill>
            </a:endParaRPr>
          </a:p>
          <a:p>
            <a:pPr marL="649224" lvl="1" indent="-283462">
              <a:buSzPts val="2080"/>
            </a:pPr>
            <a:r>
              <a:rPr lang="en-US" altLang="zh-CN" b="1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b="1" dirty="0">
                <a:solidFill>
                  <a:srgbClr val="4B2A85"/>
                </a:solidFill>
              </a:rPr>
              <a:t> Implementation Example in HDL</a:t>
            </a:r>
          </a:p>
          <a:p>
            <a:pPr marL="13208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5170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Overview</a:t>
            </a:r>
            <a:endParaRPr dirty="0"/>
          </a:p>
        </p:txBody>
      </p:sp>
      <p:sp>
        <p:nvSpPr>
          <p:cNvPr id="290" name="Google Shape;290;p2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Part I: Study Skills Inventory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Self-assessing your skill level in various study practices and habits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800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Part II: Boolean Logic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Clone your GitLab repository, write and test your code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sz="1800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Part III: Project 2 Reflection 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Reflect on your experience working through Project 2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800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>
                <a:solidFill>
                  <a:srgbClr val="FF0000"/>
                </a:solidFill>
              </a:rPr>
              <a:t>Due next Thursday (4/7) at 11:59pm PDT</a:t>
            </a:r>
            <a:endParaRPr b="1" dirty="0">
              <a:solidFill>
                <a:srgbClr val="FF0000"/>
              </a:solidFill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Overview</a:t>
            </a:r>
            <a:endParaRPr dirty="0"/>
          </a:p>
        </p:txBody>
      </p:sp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/>
              <a:t>Every logic gate in our computer can be implemented in terms of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/>
              <a:t>We provide you only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dirty="0"/>
              <a:t> to start Project 2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/>
              <a:t>You will build other basic gates (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/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dirty="0"/>
              <a:t>, etc.) in terms of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dirty="0"/>
              <a:t> and then build increasingly complex gates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/>
              <a:t>Culminates to building a computer that, at its core, is entirely based on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dirty="0"/>
              <a:t> gates</a:t>
            </a:r>
            <a:endParaRPr dirty="0"/>
          </a:p>
        </p:txBody>
      </p:sp>
      <p:sp>
        <p:nvSpPr>
          <p:cNvPr id="309" name="Google Shape;309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207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/>
          <p:nvPr/>
        </p:nvSpPr>
        <p:spPr>
          <a:xfrm>
            <a:off x="791175" y="3276482"/>
            <a:ext cx="8406000" cy="3813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en-US" sz="1800" b="1" i="0" u="none" strike="noStrike" cap="none" dirty="0" err="1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 gate: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out = not(a == b)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// Put your code here:</a:t>
            </a:r>
            <a:endParaRPr sz="1800" b="1" i="0" u="none" strike="noStrike" cap="none" dirty="0">
              <a:solidFill>
                <a:srgbClr val="04830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3" name="Google Shape;323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627400" cy="2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Let’s walk through an example of a gate that you will be implementing in Project 2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Together, we’ll implement the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b="1" dirty="0"/>
              <a:t> </a:t>
            </a:r>
            <a:r>
              <a:rPr lang="en-US" dirty="0"/>
              <a:t>gate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24" name="Google Shape;324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0" name="Google Shape;330;p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Plan of action: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Step 1: Create the logic operation’s </a:t>
            </a:r>
            <a:r>
              <a:rPr lang="en-US" b="1" dirty="0"/>
              <a:t>truth table</a:t>
            </a:r>
            <a:endParaRPr b="1"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Step 2: Use truth table to generate a </a:t>
            </a:r>
            <a:r>
              <a:rPr lang="en-US" b="1" dirty="0"/>
              <a:t>Boolean function</a:t>
            </a:r>
            <a:r>
              <a:rPr lang="en-US" dirty="0"/>
              <a:t> using strategies we’ve learned, such as the Boolean Function Synthesis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Step 3: Convert Boolean function to </a:t>
            </a:r>
            <a:r>
              <a:rPr lang="en-US" b="1" dirty="0"/>
              <a:t>HDL</a:t>
            </a:r>
            <a:endParaRPr dirty="0"/>
          </a:p>
        </p:txBody>
      </p:sp>
      <p:sp>
        <p:nvSpPr>
          <p:cNvPr id="331" name="Google Shape;331;p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6" name="Google Shape;321;p20">
            <a:extLst>
              <a:ext uri="{FF2B5EF4-FFF2-40B4-BE49-F238E27FC236}">
                <a16:creationId xmlns:a16="http://schemas.microsoft.com/office/drawing/2014/main" id="{7D7655B5-ACF2-F141-8DB3-7E5C8B9A7660}"/>
              </a:ext>
            </a:extLst>
          </p:cNvPr>
          <p:cNvSpPr/>
          <p:nvPr/>
        </p:nvSpPr>
        <p:spPr>
          <a:xfrm>
            <a:off x="791175" y="3276482"/>
            <a:ext cx="8406000" cy="3813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en-US" sz="1800" b="1" i="0" u="none" strike="noStrike" cap="none" dirty="0" err="1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 gate: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out = not(a == b)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// Put your code here:</a:t>
            </a:r>
            <a:endParaRPr sz="1800" b="1" i="0" u="none" strike="noStrike" cap="none" dirty="0">
              <a:solidFill>
                <a:srgbClr val="04830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8" name="Google Shape;338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1: Create the truth table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Interpret the specification: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F = NOT(A == B)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39" name="Google Shape;339;p2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graphicFrame>
        <p:nvGraphicFramePr>
          <p:cNvPr id="340" name="Google Shape;340;p22"/>
          <p:cNvGraphicFramePr/>
          <p:nvPr/>
        </p:nvGraphicFramePr>
        <p:xfrm>
          <a:off x="2603929" y="3064010"/>
          <a:ext cx="391035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130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1" name="Google Shape;341;p22"/>
          <p:cNvSpPr txBox="1"/>
          <p:nvPr/>
        </p:nvSpPr>
        <p:spPr>
          <a:xfrm>
            <a:off x="2603854" y="5495834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7" name="Google Shape;347;p2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</a:t>
            </a:r>
            <a:r>
              <a:rPr lang="en-US" b="1" dirty="0"/>
              <a:t>Boolean Function Synthesis</a:t>
            </a:r>
            <a:r>
              <a:rPr lang="en-US" dirty="0"/>
              <a:t> strategy from the reading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sz="2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48" name="Google Shape;348;p2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graphicFrame>
        <p:nvGraphicFramePr>
          <p:cNvPr id="349" name="Google Shape;349;p23"/>
          <p:cNvGraphicFramePr/>
          <p:nvPr/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0" name="Google Shape;350;p23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bbfbbf550_2_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6" name="Google Shape;356;g10bbfbbf550_2_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</a:t>
            </a:r>
            <a:r>
              <a:rPr lang="en-US" b="1" dirty="0"/>
              <a:t>Boolean Function Synthesis</a:t>
            </a:r>
            <a:r>
              <a:rPr lang="en-US" dirty="0"/>
              <a:t> strategy from the reading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sz="2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57" name="Google Shape;357;g10bbfbbf550_2_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graphicFrame>
        <p:nvGraphicFramePr>
          <p:cNvPr id="358" name="Google Shape;358;g10bbfbbf550_2_17"/>
          <p:cNvGraphicFramePr/>
          <p:nvPr/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9" name="Google Shape;359;g10bbfbbf550_2_17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bbfbbf550_2_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5" name="Google Shape;365;g10bbfbbf550_2_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</a:t>
            </a:r>
            <a:r>
              <a:rPr lang="en-US" b="1" dirty="0"/>
              <a:t>Boolean Function Synthesis</a:t>
            </a:r>
            <a:r>
              <a:rPr lang="en-US" dirty="0"/>
              <a:t> strategy from the reading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3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A AND NOT(B)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 = ?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sz="2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66" name="Google Shape;366;g10bbfbbf550_2_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graphicFrame>
        <p:nvGraphicFramePr>
          <p:cNvPr id="367" name="Google Shape;367;g10bbfbbf550_2_25"/>
          <p:cNvGraphicFramePr/>
          <p:nvPr/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" name="Google Shape;368;g10bbfbbf550_2_25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>
                <a:solidFill>
                  <a:srgbClr val="4B2A85"/>
                </a:solidFill>
              </a:rPr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b="1" dirty="0"/>
          </a:p>
          <a:p>
            <a:pPr marL="347472" lvl="0" indent="-347472"/>
            <a:r>
              <a:rPr lang="en-US" dirty="0"/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Function Synthesis Strategy</a:t>
            </a:r>
          </a:p>
          <a:p>
            <a:pPr marL="649224" lvl="1" indent="-283462">
              <a:buSzPts val="2080"/>
            </a:pPr>
            <a:r>
              <a:rPr lang="en-US" altLang="zh-CN" dirty="0"/>
              <a:t>The Foundational Gate: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NAND</a:t>
            </a:r>
            <a:endParaRPr lang="en-US" altLang="zh-CN"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b="1" dirty="0"/>
          </a:p>
          <a:p>
            <a:pPr marL="347472" lvl="0" indent="-347472"/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dirty="0"/>
              <a:t>HDL Syntax,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 Gate Example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altLang="zh-CN" dirty="0"/>
          </a:p>
          <a:p>
            <a:pPr marL="347472" indent="-347472"/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lang="en-US" dirty="0"/>
          </a:p>
          <a:p>
            <a:pPr marL="649224" lvl="1" indent="-283462">
              <a:buSzPts val="2080"/>
            </a:pP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 Implementation Example in HDL</a:t>
            </a:r>
          </a:p>
          <a:p>
            <a:pPr marL="13208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bbfbbf1d6_6_97" descr="Respond at https://pollev.com/cse390b. Options are:&#10;a) To grade you on whether or not you get the questions we ask correct&#10;b) to aid your learning by giving you a chance to practice applying the material we are covering&#10;c) to take attendance&#10;d) I'm not sure" title="Why are we using Poll Everywhere in lectures?"/>
          <p:cNvSpPr txBox="1">
            <a:spLocks noGrp="1"/>
          </p:cNvSpPr>
          <p:nvPr>
            <p:ph type="title"/>
          </p:nvPr>
        </p:nvSpPr>
        <p:spPr>
          <a:xfrm>
            <a:off x="377550" y="1446995"/>
            <a:ext cx="8388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400"/>
              <a:buNone/>
            </a:pPr>
            <a:endParaRPr sz="2600" b="0" dirty="0"/>
          </a:p>
          <a:p>
            <a:pPr marL="18289" lvl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</a:pPr>
            <a:r>
              <a:rPr lang="en-US" sz="2600" dirty="0"/>
              <a:t>What is the </a:t>
            </a:r>
            <a:r>
              <a:rPr lang="en-US" sz="2600" dirty="0" err="1"/>
              <a:t>unsimplified</a:t>
            </a:r>
            <a:r>
              <a:rPr lang="en-US" sz="2600" dirty="0"/>
              <a:t> Boolean expression result from performing Boolean function synthesis on </a:t>
            </a:r>
            <a:r>
              <a:rPr lang="en-US" sz="2600" b="0" dirty="0">
                <a:latin typeface="Cambria Math"/>
                <a:ea typeface="Cambria Math"/>
                <a:cs typeface="Cambria Math"/>
                <a:sym typeface="Cambria Math"/>
              </a:rPr>
              <a:t>F = A XOR B</a:t>
            </a:r>
            <a:r>
              <a:rPr lang="en-US" sz="2600" dirty="0"/>
              <a:t>?</a:t>
            </a:r>
            <a:endParaRPr sz="2600" dirty="0"/>
          </a:p>
          <a:p>
            <a:pPr marL="119062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4" name="Google Shape;374;g10bbfbbf1d6_6_9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75" name="Google Shape;375;g10bbfbbf1d6_6_97"/>
          <p:cNvSpPr txBox="1">
            <a:spLocks noGrp="1"/>
          </p:cNvSpPr>
          <p:nvPr>
            <p:ph type="body" idx="1"/>
          </p:nvPr>
        </p:nvSpPr>
        <p:spPr>
          <a:xfrm>
            <a:off x="377550" y="256029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FF9A00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(A AND NOT(B)) AND (NOT(A) AND B)</a:t>
            </a:r>
            <a:endParaRPr dirty="0"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00B050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(NOT(A) AND B) AND (A AND B)</a:t>
            </a:r>
            <a:endParaRPr sz="2600" b="1" dirty="0">
              <a:solidFill>
                <a:srgbClr val="00B050"/>
              </a:solidFill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FF339A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(A AND B) OR (NOT(A) AND NOT(B))</a:t>
            </a:r>
            <a:endParaRPr dirty="0"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00B0F0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(NOT(A) AND B) OR (A AND NOT(B))</a:t>
            </a:r>
            <a:endParaRPr dirty="0"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9A6533"/>
                </a:solidFill>
              </a:rPr>
              <a:t>We’re lost…</a:t>
            </a:r>
            <a:endParaRPr dirty="0"/>
          </a:p>
          <a:p>
            <a:pPr marL="870966" lvl="1" indent="-349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Font typeface="Arial"/>
              <a:buNone/>
            </a:pPr>
            <a:endParaRPr sz="2600" dirty="0"/>
          </a:p>
          <a:p>
            <a:pPr marL="870966" lvl="1" indent="-349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Font typeface="Arial"/>
              <a:buNone/>
            </a:pPr>
            <a:endParaRPr sz="2600" dirty="0"/>
          </a:p>
        </p:txBody>
      </p:sp>
      <p:graphicFrame>
        <p:nvGraphicFramePr>
          <p:cNvPr id="376" name="Google Shape;376;g10bbfbbf1d6_6_97"/>
          <p:cNvGraphicFramePr/>
          <p:nvPr/>
        </p:nvGraphicFramePr>
        <p:xfrm>
          <a:off x="4234536" y="4495480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 = A XOR 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7" name="Google Shape;377;g10bbfbbf1d6_6_97"/>
          <p:cNvSpPr txBox="1"/>
          <p:nvPr/>
        </p:nvSpPr>
        <p:spPr>
          <a:xfrm>
            <a:off x="217975" y="5366625"/>
            <a:ext cx="38064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08662" marR="0" lvl="1" indent="-342898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 2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sz="2200" b="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708662" marR="0" lvl="1" indent="-342898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 3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A AND NOT(B)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bbfbbf550_2_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3" name="Google Shape;383;g10bbfbbf550_2_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Boolean function synthesis strategy from the reading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3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A AND NOT(B)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A XOR B = </a:t>
            </a: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OR </a:t>
            </a:r>
            <a:r>
              <a:rPr lang="en-US" dirty="0"/>
              <a:t>Row 3</a:t>
            </a:r>
            <a:endParaRPr dirty="0"/>
          </a:p>
          <a:p>
            <a:pPr marL="137160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  </a:t>
            </a:r>
            <a:r>
              <a:rPr lang="en-US" sz="1100" dirty="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200" dirty="0">
                <a:latin typeface="Cambria Math"/>
                <a:ea typeface="Cambria Math"/>
                <a:cs typeface="Cambria Math"/>
                <a:sym typeface="Cambria Math"/>
              </a:rPr>
              <a:t>= (NOT(A) AND B) OR (A AND NOT(B))</a:t>
            </a:r>
            <a:endParaRPr sz="2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84" name="Google Shape;384;g10bbfbbf550_2_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graphicFrame>
        <p:nvGraphicFramePr>
          <p:cNvPr id="385" name="Google Shape;385;g10bbfbbf550_2_9"/>
          <p:cNvGraphicFramePr/>
          <p:nvPr/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6" name="Google Shape;386;g10bbfbbf550_2_9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4CAD50-B39F-EE4A-AC83-4C7A9AC697EC}"/>
              </a:ext>
            </a:extLst>
          </p:cNvPr>
          <p:cNvSpPr/>
          <p:nvPr/>
        </p:nvSpPr>
        <p:spPr>
          <a:xfrm>
            <a:off x="2377440" y="3154680"/>
            <a:ext cx="4663440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2" name="Google Shape;392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May be helpful to convert a Boolean expression to a circuit diagram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A XOR B = (NOT(A) AND B) OR (A AND NOT(B))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93" name="Google Shape;393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pic>
        <p:nvPicPr>
          <p:cNvPr id="394" name="Google Shape;394;p2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7400" y="3874025"/>
            <a:ext cx="6209200" cy="228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0" name="Google Shape;400;p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Step 3: Convert Boolean function to HDL syntax</a:t>
            </a:r>
            <a:endParaRPr/>
          </a:p>
          <a:p>
            <a:pPr marL="649224" lvl="1" indent="-283463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Font typeface="Calibri"/>
              <a:buChar char="▪"/>
            </a:pP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 XOR B = (NOT(A) AND B) OR (A AND NOT(B))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649224" lvl="1" indent="-283463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Assumes  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/>
              <a:t>, 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/>
              <a:t>, and 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-US"/>
              <a:t> are already implemented</a:t>
            </a:r>
            <a:endParaRPr/>
          </a:p>
          <a:p>
            <a:pPr marL="649224" lvl="1" indent="-283463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Note the use of intermediary wires: 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nota</a:t>
            </a:r>
            <a:r>
              <a:rPr lang="en-US"/>
              <a:t>, 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notb</a:t>
            </a:r>
            <a:r>
              <a:rPr lang="en-US"/>
              <a:t>, 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/>
              <a:t>, and  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y</a:t>
            </a: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402" name="Google Shape;402;p25"/>
          <p:cNvSpPr/>
          <p:nvPr/>
        </p:nvSpPr>
        <p:spPr>
          <a:xfrm>
            <a:off x="677025" y="3429000"/>
            <a:ext cx="3731700" cy="306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Xor {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i="0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i="0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i="0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Not (in=a, out=nota);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Not (in=b, out=notb);</a:t>
            </a:r>
            <a:endParaRPr sz="1600" b="1" i="0" u="none" strike="noStrike" cap="none">
              <a:solidFill>
                <a:srgbClr val="0099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(a=a, b=notb, out=x);</a:t>
            </a:r>
            <a:endParaRPr sz="1600" b="1" i="0" u="none" strike="noStrike" cap="none">
              <a:solidFill>
                <a:srgbClr val="0099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 (a=nota, b=b, out=y);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Or  (a=x, b=y, out=out);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8726" y="4275777"/>
            <a:ext cx="4354273" cy="1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Demonstration</a:t>
            </a:r>
            <a:endParaRPr dirty="0"/>
          </a:p>
        </p:txBody>
      </p:sp>
      <p:sp>
        <p:nvSpPr>
          <p:cNvPr id="409" name="Google Shape;409;p2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Work through the tools you will use in Project 2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Today’s goal: Tinker with all the tools for Project 2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Stretch goal: Implement the first gate in Project 2,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Interacting with the tools and implementing the gates will help you become familiar with the interface and address any confusion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410" name="Google Shape;410;p2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Group Work</a:t>
            </a:r>
            <a:endParaRPr dirty="0"/>
          </a:p>
        </p:txBody>
      </p:sp>
      <p:sp>
        <p:nvSpPr>
          <p:cNvPr id="416" name="Google Shape;416;p2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Group time to work on the first gate,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/>
              <a:t>, in Project 2</a:t>
            </a:r>
            <a:endParaRPr dirty="0"/>
          </a:p>
          <a:p>
            <a:pPr marL="347472" lvl="0" indent="-215392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2200" dirty="0"/>
          </a:p>
          <a:p>
            <a:pPr marL="347472" lvl="0" indent="-347472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Complete the following tasks in groups:</a:t>
            </a:r>
            <a:endParaRPr dirty="0"/>
          </a:p>
          <a:p>
            <a:pPr marL="649224" lvl="1" indent="-269493" algn="l" rtl="0"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SzPts val="2200"/>
              <a:buAutoNum type="arabicPeriod"/>
            </a:pPr>
            <a:r>
              <a:rPr lang="en-US" dirty="0"/>
              <a:t>Read the </a:t>
            </a:r>
            <a:r>
              <a:rPr lang="en-US" b="1" dirty="0"/>
              <a:t>Overview</a:t>
            </a:r>
            <a:r>
              <a:rPr lang="en-US" dirty="0"/>
              <a:t> section of the specification</a:t>
            </a:r>
            <a:endParaRPr dirty="0"/>
          </a:p>
          <a:p>
            <a:pPr marL="649224" lvl="1" indent="-269493" algn="l" rtl="0"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SzPts val="2200"/>
              <a:buAutoNum type="arabicPeriod"/>
            </a:pPr>
            <a:r>
              <a:rPr lang="en-US" dirty="0"/>
              <a:t>Estimate how much time you think it will take to finish Project 2</a:t>
            </a:r>
            <a:endParaRPr dirty="0"/>
          </a:p>
          <a:p>
            <a:pPr marL="649224" lvl="1" indent="-269493" algn="l" rtl="0"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SzPts val="2200"/>
              <a:buAutoNum type="arabicPeriod"/>
            </a:pPr>
            <a:r>
              <a:rPr lang="en-US" dirty="0"/>
              <a:t>Clone your GitLab repository (instructions in Project 1)</a:t>
            </a:r>
            <a:endParaRPr dirty="0"/>
          </a:p>
          <a:p>
            <a:pPr marL="649224" lvl="1" indent="-269493" algn="l" rtl="0"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SzPts val="2200"/>
              <a:buAutoNum type="arabicPeriod"/>
            </a:pPr>
            <a:r>
              <a:rPr lang="en-US" dirty="0"/>
              <a:t>Open the </a:t>
            </a:r>
            <a:r>
              <a:rPr lang="en-US" dirty="0" err="1"/>
              <a:t>HardwareSimulator</a:t>
            </a:r>
            <a:r>
              <a:rPr lang="en-US" dirty="0"/>
              <a:t> (see instructions in the </a:t>
            </a:r>
            <a:r>
              <a:rPr lang="en-US" b="1" dirty="0"/>
              <a:t>Tools</a:t>
            </a:r>
            <a:r>
              <a:rPr lang="en-US" dirty="0"/>
              <a:t> section of the specification)</a:t>
            </a:r>
            <a:endParaRPr dirty="0"/>
          </a:p>
          <a:p>
            <a:pPr marL="649224" lvl="1" indent="-269493" algn="l" rtl="0"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SzPts val="2200"/>
              <a:buAutoNum type="arabicPeriod"/>
            </a:pPr>
            <a:r>
              <a:rPr lang="en-US" dirty="0"/>
              <a:t>Dive into it! Implement and test the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/>
              <a:t> gate</a:t>
            </a:r>
            <a:endParaRPr dirty="0"/>
          </a:p>
          <a:p>
            <a:pPr marL="347472" lvl="0" indent="-215392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417" name="Google Shape;417;p2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Wrapping Up</a:t>
            </a:r>
            <a:endParaRPr/>
          </a:p>
        </p:txBody>
      </p:sp>
      <p:sp>
        <p:nvSpPr>
          <p:cNvPr id="423" name="Google Shape;423;p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Exciting topics for Week 2!</a:t>
            </a:r>
            <a:endParaRPr dirty="0"/>
          </a:p>
          <a:p>
            <a:pPr marL="649224" lvl="1" indent="-283463"/>
            <a:r>
              <a:rPr lang="en-US" u="sng" dirty="0"/>
              <a:t>Metacognitive Subject</a:t>
            </a:r>
            <a:r>
              <a:rPr lang="en-US" dirty="0"/>
              <a:t>: Time Management ⏱</a:t>
            </a: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u="sng" dirty="0"/>
              <a:t>Technical Subject</a:t>
            </a:r>
            <a:r>
              <a:rPr lang="en-US" dirty="0"/>
              <a:t>: Boolean Arithmetic &amp; ALU</a:t>
            </a: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/>
            <a:r>
              <a:rPr lang="en-US" dirty="0"/>
              <a:t>Project Reminders:</a:t>
            </a:r>
          </a:p>
          <a:p>
            <a:pPr marL="649224" lvl="1" indent="-283463"/>
            <a:r>
              <a:rPr lang="en-US" b="1" dirty="0">
                <a:solidFill>
                  <a:srgbClr val="FF0000"/>
                </a:solidFill>
              </a:rPr>
              <a:t>Project 1 due tonight (Thursday, 3/31) at 11:59pm PDT</a:t>
            </a:r>
          </a:p>
          <a:p>
            <a:pPr marL="649224" lvl="1" indent="-283463"/>
            <a:r>
              <a:rPr lang="en-US" dirty="0">
                <a:solidFill>
                  <a:schemeClr val="tx1"/>
                </a:solidFill>
              </a:rPr>
              <a:t>Projects will generally be graded two days after the due date</a:t>
            </a:r>
          </a:p>
          <a:p>
            <a:pPr marL="649224" lvl="1" indent="-283463"/>
            <a:r>
              <a:rPr lang="en-US" dirty="0"/>
              <a:t>Project 2 (Study Skills Inventory &amp; Boolean Logic) released, due next Thursday (4/7) at 11:59pm PDT</a:t>
            </a:r>
          </a:p>
          <a:p>
            <a:pPr marL="649224" lvl="1" indent="-283463"/>
            <a:endParaRPr lang="en-US" dirty="0"/>
          </a:p>
          <a:p>
            <a:pPr marL="347472" lvl="0" indent="-347472"/>
            <a:r>
              <a:rPr lang="en-US" dirty="0"/>
              <a:t>First Student-TA meetings starting this week! 🎉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If you haven’t yet, sign up for your first meeting in the </a:t>
            </a:r>
            <a:r>
              <a:rPr lang="en-US" dirty="0">
                <a:solidFill>
                  <a:srgbClr val="0462C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signup spreadsheet</a:t>
            </a:r>
            <a:endParaRPr dirty="0">
              <a:solidFill>
                <a:srgbClr val="0462C2"/>
              </a:solidFill>
            </a:endParaRPr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Your TA will be in contact with you about the first meeting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424" name="Google Shape;424;p2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Study Environment Discussion</a:t>
            </a:r>
            <a:endParaRPr/>
          </a:p>
        </p:txBody>
      </p:sp>
      <p:sp>
        <p:nvSpPr>
          <p:cNvPr id="99" name="Google Shape;99;p8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/>
              <a:t>In groups of 3-4, discuss the following questions about study environments: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2000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On a typical day, what does your study environment look like? </a:t>
            </a:r>
            <a:r>
              <a:rPr lang="en-US" b="1" dirty="0"/>
              <a:t>Be specific!</a:t>
            </a:r>
          </a:p>
          <a:p>
            <a:pPr marL="804672" lvl="1" indent="-347472">
              <a:spcBef>
                <a:spcPts val="440"/>
              </a:spcBef>
              <a:buSzPts val="2080"/>
              <a:buChar char="❖"/>
            </a:pPr>
            <a:endParaRPr lang="en-US" b="1" dirty="0"/>
          </a:p>
          <a:p>
            <a:pPr marL="347472" indent="-347472"/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contributes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 effective study environment? Why? </a:t>
            </a:r>
            <a:endParaRPr lang="en-US" dirty="0"/>
          </a:p>
          <a:p>
            <a:pPr marL="649224" lvl="1" indent="-283462">
              <a:buSzPts val="2080"/>
            </a:pPr>
            <a:r>
              <a:rPr lang="en-US" altLang="zh-CN" dirty="0"/>
              <a:t>What changes can you make to introduce some of these factors?</a:t>
            </a:r>
          </a:p>
          <a:p>
            <a:pPr marL="649224" lvl="1" indent="-283462">
              <a:buSzPts val="2080"/>
            </a:pPr>
            <a:endParaRPr lang="en-US" dirty="0"/>
          </a:p>
          <a:p>
            <a:pPr marL="347472" indent="-347472"/>
            <a:r>
              <a:rPr lang="en-US" dirty="0"/>
              <a:t>What factors hinder a study environment from being effective? Why?</a:t>
            </a:r>
            <a:endParaRPr lang="en-US" altLang="zh-CN" dirty="0"/>
          </a:p>
          <a:p>
            <a:pPr marL="649224" lvl="1" indent="-283462">
              <a:buSzPts val="2080"/>
            </a:pPr>
            <a:r>
              <a:rPr lang="en-US" altLang="zh-CN" dirty="0"/>
              <a:t>What changes can you make to remove some of these factors?</a:t>
            </a:r>
            <a:endParaRPr dirty="0"/>
          </a:p>
          <a:p>
            <a:pPr marL="13208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00" name="Google Shape;100;p8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b="1" dirty="0"/>
          </a:p>
          <a:p>
            <a:pPr marL="347472" lvl="0" indent="-347472"/>
            <a:r>
              <a:rPr lang="en-US" b="1" dirty="0">
                <a:solidFill>
                  <a:srgbClr val="4B2A85"/>
                </a:solidFill>
              </a:rPr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Boolean Function Synthesis Strategy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The Foundational Gate: </a:t>
            </a:r>
            <a:r>
              <a:rPr lang="en-US" altLang="zh-CN" b="1" dirty="0">
                <a:solidFill>
                  <a:srgbClr val="4B2A8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NAND</a:t>
            </a:r>
            <a:endParaRPr lang="en-US" altLang="zh-CN" b="1" dirty="0">
              <a:solidFill>
                <a:srgbClr val="4B2A8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b="1" dirty="0"/>
          </a:p>
          <a:p>
            <a:pPr marL="347472" lvl="0" indent="-347472"/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dirty="0"/>
              <a:t>HDL Syntax,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 Gate Example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altLang="zh-CN" dirty="0"/>
          </a:p>
          <a:p>
            <a:pPr marL="347472" indent="-347472"/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lang="en-US" dirty="0"/>
          </a:p>
          <a:p>
            <a:pPr marL="649224" lvl="1" indent="-283462">
              <a:buSzPts val="2080"/>
            </a:pP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 Implementation Example in HDL</a:t>
            </a:r>
          </a:p>
          <a:p>
            <a:pPr marL="13208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45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99;p7">
            <a:extLst>
              <a:ext uri="{FF2B5EF4-FFF2-40B4-BE49-F238E27FC236}">
                <a16:creationId xmlns:a16="http://schemas.microsoft.com/office/drawing/2014/main" id="{2E885D94-BC5F-4B43-96C4-EC4647D3F765}"/>
              </a:ext>
            </a:extLst>
          </p:cNvPr>
          <p:cNvSpPr txBox="1">
            <a:spLocks/>
          </p:cNvSpPr>
          <p:nvPr/>
        </p:nvSpPr>
        <p:spPr>
          <a:xfrm>
            <a:off x="396875" y="2422933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9A01"/>
                </a:solidFill>
              </a:rPr>
              <a:t>The Boolean Function Synthesis strategy works on every truth table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In CSE 390B, we will be asking you to write Boolean expressions that are simplified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329A"/>
                </a:solidFill>
              </a:rPr>
              <a:t>The abstraction of voltages on a physical wire represents two values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F0"/>
                </a:solidFill>
              </a:rPr>
              <a:t>A truth table lists every possible combination of inputs for a Boolean operation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9A6533"/>
                </a:solidFill>
              </a:rPr>
              <a:t>We’re lost…</a:t>
            </a:r>
            <a:endParaRPr lang="en-US" dirty="0"/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594221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3200" dirty="0"/>
              <a:t>Pre-lecture Reading Question: Which of the following statements is FALSE?</a:t>
            </a:r>
            <a:endParaRPr lang="en-US" dirty="0"/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Values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A binary choice: </a:t>
            </a:r>
            <a:r>
              <a:rPr lang="en-US" b="1" dirty="0"/>
              <a:t>True</a:t>
            </a:r>
            <a:r>
              <a:rPr lang="en-US" dirty="0"/>
              <a:t> or </a:t>
            </a:r>
            <a:r>
              <a:rPr lang="en-US" b="1" dirty="0"/>
              <a:t>False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indent="-347472"/>
            <a:r>
              <a:rPr lang="en-US" dirty="0"/>
              <a:t>Also known as a “low” signal (false, “off,” or 0) and a “high” signal (true, “on”, or 1)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428181" y="5120200"/>
            <a:ext cx="778800" cy="1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75" rIns="0" bIns="0" anchor="t" anchorCtr="0">
            <a:noAutofit/>
          </a:bodyPr>
          <a:lstStyle/>
          <a:p>
            <a:pPr marL="9525" marR="3810" lvl="0" indent="0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“Off”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" marR="3810" lvl="0" indent="0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810" lvl="0" indent="0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870421" y="5120200"/>
            <a:ext cx="845400" cy="1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75" rIns="0" bIns="0" anchor="t" anchorCtr="0">
            <a:noAutofit/>
          </a:bodyPr>
          <a:lstStyle/>
          <a:p>
            <a:pPr marL="42862" marR="3810" lvl="0" indent="-33813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“On”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862" marR="3810" lvl="0" indent="-33813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862" marR="3810" lvl="0" indent="-33813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 descr="Image of light bulb turned on to signify a high voltage signal, which is associated with the boolean value true or the value 1." title="On light bulb"/>
          <p:cNvSpPr/>
          <p:nvPr/>
        </p:nvSpPr>
        <p:spPr>
          <a:xfrm>
            <a:off x="4914381" y="3657891"/>
            <a:ext cx="757500" cy="121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 descr="Image of light bulb turned off to signify a low voltage signal, which is associated with the boolean value false or the value 0." title="Off light bulb"/>
          <p:cNvSpPr/>
          <p:nvPr/>
        </p:nvSpPr>
        <p:spPr>
          <a:xfrm>
            <a:off x="3428182" y="3655338"/>
            <a:ext cx="778800" cy="1217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Operations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Use logical operations to combine Boolean values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/>
              <a:t>Truth table</a:t>
            </a:r>
            <a:r>
              <a:rPr lang="en-US" dirty="0"/>
              <a:t>: A table that lists every possible set of inputs and the corresponding output of the operation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Operations correspond to physical hardware gates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Examples: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126" name="Google Shape;126;p5"/>
          <p:cNvGraphicFramePr/>
          <p:nvPr/>
        </p:nvGraphicFramePr>
        <p:xfrm>
          <a:off x="875649" y="4030291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7" name="Google Shape;127;p5"/>
          <p:cNvSpPr txBox="1"/>
          <p:nvPr/>
        </p:nvSpPr>
        <p:spPr>
          <a:xfrm>
            <a:off x="875649" y="5655942"/>
            <a:ext cx="2252730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8" name="Google Shape;128;p5"/>
          <p:cNvGraphicFramePr/>
          <p:nvPr/>
        </p:nvGraphicFramePr>
        <p:xfrm>
          <a:off x="3768906" y="4030291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9" name="Google Shape;129;p5"/>
          <p:cNvSpPr txBox="1"/>
          <p:nvPr/>
        </p:nvSpPr>
        <p:spPr>
          <a:xfrm>
            <a:off x="3768906" y="5655942"/>
            <a:ext cx="2252730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0" name="Google Shape;130;p5"/>
          <p:cNvGraphicFramePr/>
          <p:nvPr/>
        </p:nvGraphicFramePr>
        <p:xfrm>
          <a:off x="6670079" y="4335091"/>
          <a:ext cx="1501800" cy="91443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1" name="Google Shape;131;p5"/>
          <p:cNvSpPr txBox="1"/>
          <p:nvPr/>
        </p:nvSpPr>
        <p:spPr>
          <a:xfrm>
            <a:off x="6294624" y="5363554"/>
            <a:ext cx="2252730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3420</Words>
  <Application>Microsoft Macintosh PowerPoint</Application>
  <PresentationFormat>On-screen Show (4:3)</PresentationFormat>
  <Paragraphs>1153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Noto Sans Symbols</vt:lpstr>
      <vt:lpstr>Arial</vt:lpstr>
      <vt:lpstr>Arial Narrow</vt:lpstr>
      <vt:lpstr>Calibri</vt:lpstr>
      <vt:lpstr>Cambria Math</vt:lpstr>
      <vt:lpstr>Courier New</vt:lpstr>
      <vt:lpstr>Times New Roman</vt:lpstr>
      <vt:lpstr>UWTheme-333-Sp18</vt:lpstr>
      <vt:lpstr>UWTheme-333-Sp18</vt:lpstr>
      <vt:lpstr>Study Environment, HDL, &amp; Boolean Logic</vt:lpstr>
      <vt:lpstr>Course Staff Introductions</vt:lpstr>
      <vt:lpstr>Project 1 Check-in</vt:lpstr>
      <vt:lpstr>Lecture Outline</vt:lpstr>
      <vt:lpstr>Study Environment Discussion</vt:lpstr>
      <vt:lpstr>Lecture Outline</vt:lpstr>
      <vt:lpstr>PowerPoint Presentation</vt:lpstr>
      <vt:lpstr>Boolean Values</vt:lpstr>
      <vt:lpstr>Boolean Operations</vt:lpstr>
      <vt:lpstr>Boolean Operations</vt:lpstr>
      <vt:lpstr>Boolean Expression → Truth Table</vt:lpstr>
      <vt:lpstr>Boolean Expression →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The Foundational Gate: Nand</vt:lpstr>
      <vt:lpstr>Building Gates From Nand</vt:lpstr>
      <vt:lpstr>Lecture Outline</vt:lpstr>
      <vt:lpstr>Hardware Design Language (HDL)</vt:lpstr>
      <vt:lpstr>Hardware Design Language (HDL)</vt:lpstr>
      <vt:lpstr>Reusing Components</vt:lpstr>
      <vt:lpstr>HDL Component Example: AND</vt:lpstr>
      <vt:lpstr>Multi-bit Buses in HDL</vt:lpstr>
      <vt:lpstr>HDL Resources</vt:lpstr>
      <vt:lpstr>Five-minute Break!</vt:lpstr>
      <vt:lpstr>Lecture Outline</vt:lpstr>
      <vt:lpstr>Project 2 Overview</vt:lpstr>
      <vt:lpstr>Project 2 Overview</vt:lpstr>
      <vt:lpstr>Project 2 Example: Xor</vt:lpstr>
      <vt:lpstr>Project 2 Example: Xor</vt:lpstr>
      <vt:lpstr>Project 2 Example: Xor</vt:lpstr>
      <vt:lpstr>Project 2 Example: Xor</vt:lpstr>
      <vt:lpstr>Project 2 Example: Xor</vt:lpstr>
      <vt:lpstr>Project 2 Example: Xor</vt:lpstr>
      <vt:lpstr> What is the unsimplified Boolean expression result from performing Boolean function synthesis on F = A XOR B? </vt:lpstr>
      <vt:lpstr>Project 2 Example: Xor</vt:lpstr>
      <vt:lpstr>Project 2 Example: Xor</vt:lpstr>
      <vt:lpstr>Project 2 Example: Xor</vt:lpstr>
      <vt:lpstr>Project 2 Demonstration</vt:lpstr>
      <vt:lpstr>Project 2 Group Work</vt:lpstr>
      <vt:lpstr>Wrapping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Logic, Project 1 Overview</dc:title>
  <dc:creator>Aaron Johnston</dc:creator>
  <cp:lastModifiedBy>Eric Fan</cp:lastModifiedBy>
  <cp:revision>186</cp:revision>
  <dcterms:created xsi:type="dcterms:W3CDTF">2018-03-28T08:00:24Z</dcterms:created>
  <dcterms:modified xsi:type="dcterms:W3CDTF">2022-04-05T05:00:02Z</dcterms:modified>
</cp:coreProperties>
</file>